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3" r:id="rId3"/>
    <p:sldId id="275" r:id="rId4"/>
    <p:sldId id="261" r:id="rId5"/>
    <p:sldId id="263" r:id="rId6"/>
    <p:sldId id="262" r:id="rId7"/>
    <p:sldId id="274" r:id="rId8"/>
    <p:sldId id="264" r:id="rId9"/>
    <p:sldId id="276" r:id="rId10"/>
    <p:sldId id="277" r:id="rId11"/>
    <p:sldId id="257" r:id="rId12"/>
    <p:sldId id="265" r:id="rId13"/>
    <p:sldId id="266" r:id="rId14"/>
    <p:sldId id="278" r:id="rId15"/>
    <p:sldId id="272" r:id="rId16"/>
    <p:sldId id="258" r:id="rId17"/>
    <p:sldId id="269" r:id="rId18"/>
    <p:sldId id="270" r:id="rId19"/>
    <p:sldId id="271" r:id="rId20"/>
    <p:sldId id="267" r:id="rId21"/>
    <p:sldId id="268" r:id="rId22"/>
    <p:sldId id="259" r:id="rId23"/>
    <p:sldId id="260" r:id="rId24"/>
    <p:sldId id="279" r:id="rId25"/>
    <p:sldId id="281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9B1574-0D3F-43FE-9999-813D51C38CB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A1170A-5AEA-4A81-B57B-F5828FC13C32}">
      <dgm:prSet phldrT="[Text]" custT="1"/>
      <dgm:spPr/>
      <dgm:t>
        <a:bodyPr/>
        <a:lstStyle/>
        <a:p>
          <a:r>
            <a:rPr lang="fr-CA" sz="1600" dirty="0" smtClean="0"/>
            <a:t>Surplus pour l’hiver</a:t>
          </a:r>
          <a:endParaRPr lang="en-US" sz="1600" dirty="0"/>
        </a:p>
      </dgm:t>
    </dgm:pt>
    <dgm:pt modelId="{B4070E5F-B7F1-470A-B8A9-66D1CC21B05A}" type="parTrans" cxnId="{3B160288-8B3F-4080-9D16-1D8533781785}">
      <dgm:prSet/>
      <dgm:spPr/>
      <dgm:t>
        <a:bodyPr/>
        <a:lstStyle/>
        <a:p>
          <a:endParaRPr lang="en-US"/>
        </a:p>
      </dgm:t>
    </dgm:pt>
    <dgm:pt modelId="{C79D7B59-A3B3-4CB5-8EC4-204F10624CD3}" type="sibTrans" cxnId="{3B160288-8B3F-4080-9D16-1D8533781785}">
      <dgm:prSet/>
      <dgm:spPr/>
      <dgm:t>
        <a:bodyPr/>
        <a:lstStyle/>
        <a:p>
          <a:endParaRPr lang="en-US"/>
        </a:p>
      </dgm:t>
    </dgm:pt>
    <dgm:pt modelId="{77D32EEA-B92E-4C4A-90E8-B3A799EB4D45}">
      <dgm:prSet phldrT="[Text]" custT="1"/>
      <dgm:spPr/>
      <dgm:t>
        <a:bodyPr/>
        <a:lstStyle/>
        <a:p>
          <a:r>
            <a:rPr lang="fr-CA" sz="1600" dirty="0" smtClean="0"/>
            <a:t>Meilleur</a:t>
          </a:r>
          <a:r>
            <a:rPr lang="fr-CA" sz="1400" dirty="0" smtClean="0"/>
            <a:t> </a:t>
          </a:r>
          <a:r>
            <a:rPr lang="fr-CA" sz="1600" dirty="0" smtClean="0"/>
            <a:t>santé</a:t>
          </a:r>
          <a:endParaRPr lang="en-US" sz="1600" dirty="0"/>
        </a:p>
      </dgm:t>
    </dgm:pt>
    <dgm:pt modelId="{1EEC81C5-7ABF-4197-A1B0-6D89311EC3E2}" type="parTrans" cxnId="{A655C0A3-0B95-4379-8D2E-1BC2CE858368}">
      <dgm:prSet/>
      <dgm:spPr/>
      <dgm:t>
        <a:bodyPr/>
        <a:lstStyle/>
        <a:p>
          <a:endParaRPr lang="en-US"/>
        </a:p>
      </dgm:t>
    </dgm:pt>
    <dgm:pt modelId="{EAC44661-3CBA-4D06-BCB2-487E4E626ACF}" type="sibTrans" cxnId="{A655C0A3-0B95-4379-8D2E-1BC2CE858368}">
      <dgm:prSet/>
      <dgm:spPr/>
      <dgm:t>
        <a:bodyPr/>
        <a:lstStyle/>
        <a:p>
          <a:endParaRPr lang="en-US"/>
        </a:p>
      </dgm:t>
    </dgm:pt>
    <dgm:pt modelId="{D77C7D27-0A32-4994-B895-69413BCC2C4B}">
      <dgm:prSet phldrT="[Text]" custT="1"/>
      <dgm:spPr/>
      <dgm:t>
        <a:bodyPr/>
        <a:lstStyle/>
        <a:p>
          <a:r>
            <a:rPr lang="fr-CA" sz="1600" dirty="0" smtClean="0"/>
            <a:t>Plus d’enfants</a:t>
          </a:r>
          <a:endParaRPr lang="en-US" sz="1600" dirty="0"/>
        </a:p>
      </dgm:t>
    </dgm:pt>
    <dgm:pt modelId="{C69369FD-5552-4DCE-B4B4-A9916D360DCC}" type="parTrans" cxnId="{E127F45E-2FA1-4015-8E88-7F052B26EC3A}">
      <dgm:prSet/>
      <dgm:spPr/>
      <dgm:t>
        <a:bodyPr/>
        <a:lstStyle/>
        <a:p>
          <a:endParaRPr lang="en-US"/>
        </a:p>
      </dgm:t>
    </dgm:pt>
    <dgm:pt modelId="{967FAA90-15CF-46A4-9A65-94FEEF4DB0C0}" type="sibTrans" cxnId="{E127F45E-2FA1-4015-8E88-7F052B26EC3A}">
      <dgm:prSet/>
      <dgm:spPr/>
      <dgm:t>
        <a:bodyPr/>
        <a:lstStyle/>
        <a:p>
          <a:endParaRPr lang="en-US"/>
        </a:p>
      </dgm:t>
    </dgm:pt>
    <dgm:pt modelId="{EF3C42A7-4609-4274-813D-CC07831577F5}">
      <dgm:prSet phldrT="[Text]" custT="1"/>
      <dgm:spPr/>
      <dgm:t>
        <a:bodyPr/>
        <a:lstStyle/>
        <a:p>
          <a:r>
            <a:rPr lang="fr-CA" sz="1600" dirty="0" smtClean="0"/>
            <a:t>Plus de bouches à nourrir</a:t>
          </a:r>
          <a:endParaRPr lang="en-US" sz="1600" dirty="0"/>
        </a:p>
      </dgm:t>
    </dgm:pt>
    <dgm:pt modelId="{AD920935-782D-4ADC-85BD-BD39C8FAF981}" type="parTrans" cxnId="{E112A073-F037-4485-AE80-3E87498CE723}">
      <dgm:prSet/>
      <dgm:spPr/>
      <dgm:t>
        <a:bodyPr/>
        <a:lstStyle/>
        <a:p>
          <a:endParaRPr lang="en-US"/>
        </a:p>
      </dgm:t>
    </dgm:pt>
    <dgm:pt modelId="{E9B9EB02-30CE-4BCA-9DC5-B92AA08824C1}" type="sibTrans" cxnId="{E112A073-F037-4485-AE80-3E87498CE723}">
      <dgm:prSet/>
      <dgm:spPr/>
      <dgm:t>
        <a:bodyPr/>
        <a:lstStyle/>
        <a:p>
          <a:endParaRPr lang="en-US"/>
        </a:p>
      </dgm:t>
    </dgm:pt>
    <dgm:pt modelId="{262B124A-4482-4BB4-BBA6-4E9D975379EA}">
      <dgm:prSet phldrT="[Text]" custT="1"/>
      <dgm:spPr/>
      <dgm:t>
        <a:bodyPr/>
        <a:lstStyle/>
        <a:p>
          <a:r>
            <a:rPr lang="fr-CA" sz="1600" dirty="0" smtClean="0"/>
            <a:t>Plus grand besoin de surplus</a:t>
          </a:r>
          <a:endParaRPr lang="en-US" sz="1600" dirty="0"/>
        </a:p>
      </dgm:t>
    </dgm:pt>
    <dgm:pt modelId="{66E77CCE-E8AD-40ED-A47A-25505C4250D4}" type="parTrans" cxnId="{F5188BBF-C9ED-4DFD-AAE4-D93731E9295D}">
      <dgm:prSet/>
      <dgm:spPr/>
      <dgm:t>
        <a:bodyPr/>
        <a:lstStyle/>
        <a:p>
          <a:endParaRPr lang="en-US"/>
        </a:p>
      </dgm:t>
    </dgm:pt>
    <dgm:pt modelId="{3FF6E7D7-3ED1-4F97-9C95-7B0C3DBEEAF6}" type="sibTrans" cxnId="{F5188BBF-C9ED-4DFD-AAE4-D93731E9295D}">
      <dgm:prSet/>
      <dgm:spPr/>
      <dgm:t>
        <a:bodyPr/>
        <a:lstStyle/>
        <a:p>
          <a:endParaRPr lang="en-US"/>
        </a:p>
      </dgm:t>
    </dgm:pt>
    <dgm:pt modelId="{132369D6-FE52-4B3A-B189-46D45A52E19F}" type="pres">
      <dgm:prSet presAssocID="{879B1574-0D3F-43FE-9999-813D51C38CB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389E24-2FB9-4843-809E-4817BF41E289}" type="pres">
      <dgm:prSet presAssocID="{70A1170A-5AEA-4A81-B57B-F5828FC13C32}" presName="node" presStyleLbl="node1" presStyleIdx="0" presStyleCnt="5" custRadScaleRad="100026" custRadScaleInc="3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A805A5-A735-41B4-9796-031CA8635D21}" type="pres">
      <dgm:prSet presAssocID="{C79D7B59-A3B3-4CB5-8EC4-204F10624CD3}" presName="sibTrans" presStyleLbl="sibTrans2D1" presStyleIdx="0" presStyleCnt="5"/>
      <dgm:spPr/>
      <dgm:t>
        <a:bodyPr/>
        <a:lstStyle/>
        <a:p>
          <a:endParaRPr lang="en-US"/>
        </a:p>
      </dgm:t>
    </dgm:pt>
    <dgm:pt modelId="{54367035-9926-48A8-A4CF-3E0FFEA06B9A}" type="pres">
      <dgm:prSet presAssocID="{C79D7B59-A3B3-4CB5-8EC4-204F10624CD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F0FD157-7249-442B-9918-D92E503E57CF}" type="pres">
      <dgm:prSet presAssocID="{77D32EEA-B92E-4C4A-90E8-B3A799EB4D4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0F217F-C180-4676-A11C-F8766D4D4BFC}" type="pres">
      <dgm:prSet presAssocID="{EAC44661-3CBA-4D06-BCB2-487E4E626ACF}" presName="sibTrans" presStyleLbl="sibTrans2D1" presStyleIdx="1" presStyleCnt="5"/>
      <dgm:spPr/>
      <dgm:t>
        <a:bodyPr/>
        <a:lstStyle/>
        <a:p>
          <a:endParaRPr lang="en-US"/>
        </a:p>
      </dgm:t>
    </dgm:pt>
    <dgm:pt modelId="{957812F7-7F09-452B-AF32-7A167B9EF3CE}" type="pres">
      <dgm:prSet presAssocID="{EAC44661-3CBA-4D06-BCB2-487E4E626ACF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7463D2C7-6B78-4DEB-929F-032815D2747E}" type="pres">
      <dgm:prSet presAssocID="{D77C7D27-0A32-4994-B895-69413BCC2C4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05A529-3DAA-472E-A19F-64291850D284}" type="pres">
      <dgm:prSet presAssocID="{967FAA90-15CF-46A4-9A65-94FEEF4DB0C0}" presName="sibTrans" presStyleLbl="sibTrans2D1" presStyleIdx="2" presStyleCnt="5"/>
      <dgm:spPr/>
      <dgm:t>
        <a:bodyPr/>
        <a:lstStyle/>
        <a:p>
          <a:endParaRPr lang="en-US"/>
        </a:p>
      </dgm:t>
    </dgm:pt>
    <dgm:pt modelId="{8A5DFDC9-4182-423E-BE27-6FDA55B1FF82}" type="pres">
      <dgm:prSet presAssocID="{967FAA90-15CF-46A4-9A65-94FEEF4DB0C0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D2BAE89B-BD25-4DB3-A917-FA6E1A22392A}" type="pres">
      <dgm:prSet presAssocID="{EF3C42A7-4609-4274-813D-CC07831577F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B09E8-E379-45A8-80C3-6033A22229AC}" type="pres">
      <dgm:prSet presAssocID="{E9B9EB02-30CE-4BCA-9DC5-B92AA08824C1}" presName="sibTrans" presStyleLbl="sibTrans2D1" presStyleIdx="3" presStyleCnt="5"/>
      <dgm:spPr/>
      <dgm:t>
        <a:bodyPr/>
        <a:lstStyle/>
        <a:p>
          <a:endParaRPr lang="en-US"/>
        </a:p>
      </dgm:t>
    </dgm:pt>
    <dgm:pt modelId="{7C6E1D14-1253-49CC-B2AE-B4986FEC7573}" type="pres">
      <dgm:prSet presAssocID="{E9B9EB02-30CE-4BCA-9DC5-B92AA08824C1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8029B9AC-F951-45C2-BBDC-3CBCEC3B4FB3}" type="pres">
      <dgm:prSet presAssocID="{262B124A-4482-4BB4-BBA6-4E9D975379E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7BDFFB-5F45-4208-90B5-A4DFF4202D55}" type="pres">
      <dgm:prSet presAssocID="{3FF6E7D7-3ED1-4F97-9C95-7B0C3DBEEAF6}" presName="sibTrans" presStyleLbl="sibTrans2D1" presStyleIdx="4" presStyleCnt="5"/>
      <dgm:spPr/>
      <dgm:t>
        <a:bodyPr/>
        <a:lstStyle/>
        <a:p>
          <a:endParaRPr lang="en-US"/>
        </a:p>
      </dgm:t>
    </dgm:pt>
    <dgm:pt modelId="{A860F633-3C72-401F-9D3E-426A2DA97C4B}" type="pres">
      <dgm:prSet presAssocID="{3FF6E7D7-3ED1-4F97-9C95-7B0C3DBEEAF6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61593CEF-8C7C-4689-BCA4-ECA8222E8C67}" type="presOf" srcId="{EAC44661-3CBA-4D06-BCB2-487E4E626ACF}" destId="{7A0F217F-C180-4676-A11C-F8766D4D4BFC}" srcOrd="0" destOrd="0" presId="urn:microsoft.com/office/officeart/2005/8/layout/cycle2"/>
    <dgm:cxn modelId="{0F071735-A232-4DEC-9401-AECE65DD5C54}" type="presOf" srcId="{C79D7B59-A3B3-4CB5-8EC4-204F10624CD3}" destId="{54367035-9926-48A8-A4CF-3E0FFEA06B9A}" srcOrd="1" destOrd="0" presId="urn:microsoft.com/office/officeart/2005/8/layout/cycle2"/>
    <dgm:cxn modelId="{E112A073-F037-4485-AE80-3E87498CE723}" srcId="{879B1574-0D3F-43FE-9999-813D51C38CB7}" destId="{EF3C42A7-4609-4274-813D-CC07831577F5}" srcOrd="3" destOrd="0" parTransId="{AD920935-782D-4ADC-85BD-BD39C8FAF981}" sibTransId="{E9B9EB02-30CE-4BCA-9DC5-B92AA08824C1}"/>
    <dgm:cxn modelId="{3B160288-8B3F-4080-9D16-1D8533781785}" srcId="{879B1574-0D3F-43FE-9999-813D51C38CB7}" destId="{70A1170A-5AEA-4A81-B57B-F5828FC13C32}" srcOrd="0" destOrd="0" parTransId="{B4070E5F-B7F1-470A-B8A9-66D1CC21B05A}" sibTransId="{C79D7B59-A3B3-4CB5-8EC4-204F10624CD3}"/>
    <dgm:cxn modelId="{39AEFC0E-39B9-4F23-B6E4-8539679B6C21}" type="presOf" srcId="{C79D7B59-A3B3-4CB5-8EC4-204F10624CD3}" destId="{F1A805A5-A735-41B4-9796-031CA8635D21}" srcOrd="0" destOrd="0" presId="urn:microsoft.com/office/officeart/2005/8/layout/cycle2"/>
    <dgm:cxn modelId="{FC6E694B-E81C-4834-AFA1-31E36FDDBE63}" type="presOf" srcId="{879B1574-0D3F-43FE-9999-813D51C38CB7}" destId="{132369D6-FE52-4B3A-B189-46D45A52E19F}" srcOrd="0" destOrd="0" presId="urn:microsoft.com/office/officeart/2005/8/layout/cycle2"/>
    <dgm:cxn modelId="{8CD5BF19-315D-43DC-95ED-CFB74C15C149}" type="presOf" srcId="{3FF6E7D7-3ED1-4F97-9C95-7B0C3DBEEAF6}" destId="{A860F633-3C72-401F-9D3E-426A2DA97C4B}" srcOrd="1" destOrd="0" presId="urn:microsoft.com/office/officeart/2005/8/layout/cycle2"/>
    <dgm:cxn modelId="{3DB6C686-09C2-47EC-B10F-7AA435AFEA53}" type="presOf" srcId="{3FF6E7D7-3ED1-4F97-9C95-7B0C3DBEEAF6}" destId="{4D7BDFFB-5F45-4208-90B5-A4DFF4202D55}" srcOrd="0" destOrd="0" presId="urn:microsoft.com/office/officeart/2005/8/layout/cycle2"/>
    <dgm:cxn modelId="{E24D9A17-E6D2-46F3-8C15-145F191CF4BB}" type="presOf" srcId="{E9B9EB02-30CE-4BCA-9DC5-B92AA08824C1}" destId="{584B09E8-E379-45A8-80C3-6033A22229AC}" srcOrd="0" destOrd="0" presId="urn:microsoft.com/office/officeart/2005/8/layout/cycle2"/>
    <dgm:cxn modelId="{0F450863-81EE-48C2-BA4B-09EBF5A27EC7}" type="presOf" srcId="{967FAA90-15CF-46A4-9A65-94FEEF4DB0C0}" destId="{8A5DFDC9-4182-423E-BE27-6FDA55B1FF82}" srcOrd="1" destOrd="0" presId="urn:microsoft.com/office/officeart/2005/8/layout/cycle2"/>
    <dgm:cxn modelId="{4D286DB8-7E5F-4DC9-8280-0AEB2C5F9BE0}" type="presOf" srcId="{70A1170A-5AEA-4A81-B57B-F5828FC13C32}" destId="{61389E24-2FB9-4843-809E-4817BF41E289}" srcOrd="0" destOrd="0" presId="urn:microsoft.com/office/officeart/2005/8/layout/cycle2"/>
    <dgm:cxn modelId="{E127F45E-2FA1-4015-8E88-7F052B26EC3A}" srcId="{879B1574-0D3F-43FE-9999-813D51C38CB7}" destId="{D77C7D27-0A32-4994-B895-69413BCC2C4B}" srcOrd="2" destOrd="0" parTransId="{C69369FD-5552-4DCE-B4B4-A9916D360DCC}" sibTransId="{967FAA90-15CF-46A4-9A65-94FEEF4DB0C0}"/>
    <dgm:cxn modelId="{F5188BBF-C9ED-4DFD-AAE4-D93731E9295D}" srcId="{879B1574-0D3F-43FE-9999-813D51C38CB7}" destId="{262B124A-4482-4BB4-BBA6-4E9D975379EA}" srcOrd="4" destOrd="0" parTransId="{66E77CCE-E8AD-40ED-A47A-25505C4250D4}" sibTransId="{3FF6E7D7-3ED1-4F97-9C95-7B0C3DBEEAF6}"/>
    <dgm:cxn modelId="{B844732A-3508-4AA1-9D0B-D6CB354EAE45}" type="presOf" srcId="{EF3C42A7-4609-4274-813D-CC07831577F5}" destId="{D2BAE89B-BD25-4DB3-A917-FA6E1A22392A}" srcOrd="0" destOrd="0" presId="urn:microsoft.com/office/officeart/2005/8/layout/cycle2"/>
    <dgm:cxn modelId="{99AF9ADB-2E6C-4C5F-BB51-FE0CB99C7699}" type="presOf" srcId="{D77C7D27-0A32-4994-B895-69413BCC2C4B}" destId="{7463D2C7-6B78-4DEB-929F-032815D2747E}" srcOrd="0" destOrd="0" presId="urn:microsoft.com/office/officeart/2005/8/layout/cycle2"/>
    <dgm:cxn modelId="{34A61BB6-AB40-483C-9636-4BBEF701B1B6}" type="presOf" srcId="{E9B9EB02-30CE-4BCA-9DC5-B92AA08824C1}" destId="{7C6E1D14-1253-49CC-B2AE-B4986FEC7573}" srcOrd="1" destOrd="0" presId="urn:microsoft.com/office/officeart/2005/8/layout/cycle2"/>
    <dgm:cxn modelId="{16F4CFA2-4EEC-41EA-938F-5CD014B7A787}" type="presOf" srcId="{967FAA90-15CF-46A4-9A65-94FEEF4DB0C0}" destId="{2D05A529-3DAA-472E-A19F-64291850D284}" srcOrd="0" destOrd="0" presId="urn:microsoft.com/office/officeart/2005/8/layout/cycle2"/>
    <dgm:cxn modelId="{22CC2F64-706C-4A63-98CE-CEAB623D2F38}" type="presOf" srcId="{EAC44661-3CBA-4D06-BCB2-487E4E626ACF}" destId="{957812F7-7F09-452B-AF32-7A167B9EF3CE}" srcOrd="1" destOrd="0" presId="urn:microsoft.com/office/officeart/2005/8/layout/cycle2"/>
    <dgm:cxn modelId="{A655C0A3-0B95-4379-8D2E-1BC2CE858368}" srcId="{879B1574-0D3F-43FE-9999-813D51C38CB7}" destId="{77D32EEA-B92E-4C4A-90E8-B3A799EB4D45}" srcOrd="1" destOrd="0" parTransId="{1EEC81C5-7ABF-4197-A1B0-6D89311EC3E2}" sibTransId="{EAC44661-3CBA-4D06-BCB2-487E4E626ACF}"/>
    <dgm:cxn modelId="{0D7C8AB8-8702-48C5-9222-E895AD1D7F41}" type="presOf" srcId="{262B124A-4482-4BB4-BBA6-4E9D975379EA}" destId="{8029B9AC-F951-45C2-BBDC-3CBCEC3B4FB3}" srcOrd="0" destOrd="0" presId="urn:microsoft.com/office/officeart/2005/8/layout/cycle2"/>
    <dgm:cxn modelId="{97EE4A91-95E0-4F95-8A2C-70B2E87BB8F1}" type="presOf" srcId="{77D32EEA-B92E-4C4A-90E8-B3A799EB4D45}" destId="{2F0FD157-7249-442B-9918-D92E503E57CF}" srcOrd="0" destOrd="0" presId="urn:microsoft.com/office/officeart/2005/8/layout/cycle2"/>
    <dgm:cxn modelId="{27086E36-CA75-481A-B3CA-19736D539036}" type="presParOf" srcId="{132369D6-FE52-4B3A-B189-46D45A52E19F}" destId="{61389E24-2FB9-4843-809E-4817BF41E289}" srcOrd="0" destOrd="0" presId="urn:microsoft.com/office/officeart/2005/8/layout/cycle2"/>
    <dgm:cxn modelId="{71FDEC82-8F11-4683-A2D0-1402237E8D64}" type="presParOf" srcId="{132369D6-FE52-4B3A-B189-46D45A52E19F}" destId="{F1A805A5-A735-41B4-9796-031CA8635D21}" srcOrd="1" destOrd="0" presId="urn:microsoft.com/office/officeart/2005/8/layout/cycle2"/>
    <dgm:cxn modelId="{7A5EF822-7F59-446D-B23C-7415056E15D9}" type="presParOf" srcId="{F1A805A5-A735-41B4-9796-031CA8635D21}" destId="{54367035-9926-48A8-A4CF-3E0FFEA06B9A}" srcOrd="0" destOrd="0" presId="urn:microsoft.com/office/officeart/2005/8/layout/cycle2"/>
    <dgm:cxn modelId="{69E719D3-B3A6-48C2-9804-B3B2D32738B9}" type="presParOf" srcId="{132369D6-FE52-4B3A-B189-46D45A52E19F}" destId="{2F0FD157-7249-442B-9918-D92E503E57CF}" srcOrd="2" destOrd="0" presId="urn:microsoft.com/office/officeart/2005/8/layout/cycle2"/>
    <dgm:cxn modelId="{BFED3D75-F983-4162-B947-5C020AA0353E}" type="presParOf" srcId="{132369D6-FE52-4B3A-B189-46D45A52E19F}" destId="{7A0F217F-C180-4676-A11C-F8766D4D4BFC}" srcOrd="3" destOrd="0" presId="urn:microsoft.com/office/officeart/2005/8/layout/cycle2"/>
    <dgm:cxn modelId="{3E7BB5DD-4222-445F-9C55-B11BFBE765B7}" type="presParOf" srcId="{7A0F217F-C180-4676-A11C-F8766D4D4BFC}" destId="{957812F7-7F09-452B-AF32-7A167B9EF3CE}" srcOrd="0" destOrd="0" presId="urn:microsoft.com/office/officeart/2005/8/layout/cycle2"/>
    <dgm:cxn modelId="{DCBB8EA4-FA5B-4133-97F5-1AEB2FD98E14}" type="presParOf" srcId="{132369D6-FE52-4B3A-B189-46D45A52E19F}" destId="{7463D2C7-6B78-4DEB-929F-032815D2747E}" srcOrd="4" destOrd="0" presId="urn:microsoft.com/office/officeart/2005/8/layout/cycle2"/>
    <dgm:cxn modelId="{7207C0E6-DAFC-403D-BCC1-B63441E028C7}" type="presParOf" srcId="{132369D6-FE52-4B3A-B189-46D45A52E19F}" destId="{2D05A529-3DAA-472E-A19F-64291850D284}" srcOrd="5" destOrd="0" presId="urn:microsoft.com/office/officeart/2005/8/layout/cycle2"/>
    <dgm:cxn modelId="{75E27DED-037E-4FD7-853A-E7BAB25DE4A0}" type="presParOf" srcId="{2D05A529-3DAA-472E-A19F-64291850D284}" destId="{8A5DFDC9-4182-423E-BE27-6FDA55B1FF82}" srcOrd="0" destOrd="0" presId="urn:microsoft.com/office/officeart/2005/8/layout/cycle2"/>
    <dgm:cxn modelId="{3CB7473D-F76C-415A-85EE-24CF9364BD17}" type="presParOf" srcId="{132369D6-FE52-4B3A-B189-46D45A52E19F}" destId="{D2BAE89B-BD25-4DB3-A917-FA6E1A22392A}" srcOrd="6" destOrd="0" presId="urn:microsoft.com/office/officeart/2005/8/layout/cycle2"/>
    <dgm:cxn modelId="{69226D7F-5722-4D64-A685-5467BC146AD3}" type="presParOf" srcId="{132369D6-FE52-4B3A-B189-46D45A52E19F}" destId="{584B09E8-E379-45A8-80C3-6033A22229AC}" srcOrd="7" destOrd="0" presId="urn:microsoft.com/office/officeart/2005/8/layout/cycle2"/>
    <dgm:cxn modelId="{52DEBA68-A3DA-463F-9BE3-733A366E0018}" type="presParOf" srcId="{584B09E8-E379-45A8-80C3-6033A22229AC}" destId="{7C6E1D14-1253-49CC-B2AE-B4986FEC7573}" srcOrd="0" destOrd="0" presId="urn:microsoft.com/office/officeart/2005/8/layout/cycle2"/>
    <dgm:cxn modelId="{76A11256-25E4-442A-85AB-E4D54D526C72}" type="presParOf" srcId="{132369D6-FE52-4B3A-B189-46D45A52E19F}" destId="{8029B9AC-F951-45C2-BBDC-3CBCEC3B4FB3}" srcOrd="8" destOrd="0" presId="urn:microsoft.com/office/officeart/2005/8/layout/cycle2"/>
    <dgm:cxn modelId="{7E373C1A-BA12-4F41-8076-E8D5CFBF9BD9}" type="presParOf" srcId="{132369D6-FE52-4B3A-B189-46D45A52E19F}" destId="{4D7BDFFB-5F45-4208-90B5-A4DFF4202D55}" srcOrd="9" destOrd="0" presId="urn:microsoft.com/office/officeart/2005/8/layout/cycle2"/>
    <dgm:cxn modelId="{30702279-721F-4E68-A803-CE09D2CFFDA0}" type="presParOf" srcId="{4D7BDFFB-5F45-4208-90B5-A4DFF4202D55}" destId="{A860F633-3C72-401F-9D3E-426A2DA97C4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89E24-2FB9-4843-809E-4817BF41E289}">
      <dsp:nvSpPr>
        <dsp:cNvPr id="0" name=""/>
        <dsp:cNvSpPr/>
      </dsp:nvSpPr>
      <dsp:spPr>
        <a:xfrm>
          <a:off x="2438395" y="0"/>
          <a:ext cx="1226343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kern="1200" dirty="0" smtClean="0"/>
            <a:t>Surplus pour l’hiver</a:t>
          </a:r>
          <a:endParaRPr lang="en-US" sz="1600" kern="1200" dirty="0"/>
        </a:p>
      </dsp:txBody>
      <dsp:txXfrm>
        <a:off x="2617989" y="179594"/>
        <a:ext cx="867155" cy="867155"/>
      </dsp:txXfrm>
    </dsp:sp>
    <dsp:sp modelId="{F1A805A5-A735-41B4-9796-031CA8635D21}">
      <dsp:nvSpPr>
        <dsp:cNvPr id="0" name=""/>
        <dsp:cNvSpPr/>
      </dsp:nvSpPr>
      <dsp:spPr>
        <a:xfrm rot="2164522">
          <a:off x="3625200" y="942790"/>
          <a:ext cx="325688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634568" y="996801"/>
        <a:ext cx="227982" cy="248335"/>
      </dsp:txXfrm>
    </dsp:sp>
    <dsp:sp modelId="{2F0FD157-7249-442B-9918-D92E503E57CF}">
      <dsp:nvSpPr>
        <dsp:cNvPr id="0" name=""/>
        <dsp:cNvSpPr/>
      </dsp:nvSpPr>
      <dsp:spPr>
        <a:xfrm>
          <a:off x="3926250" y="1083982"/>
          <a:ext cx="1226343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kern="1200" dirty="0" smtClean="0"/>
            <a:t>Meilleur</a:t>
          </a:r>
          <a:r>
            <a:rPr lang="fr-CA" sz="1400" kern="1200" dirty="0" smtClean="0"/>
            <a:t> </a:t>
          </a:r>
          <a:r>
            <a:rPr lang="fr-CA" sz="1600" kern="1200" dirty="0" smtClean="0"/>
            <a:t>santé</a:t>
          </a:r>
          <a:endParaRPr lang="en-US" sz="1600" kern="1200" dirty="0"/>
        </a:p>
      </dsp:txBody>
      <dsp:txXfrm>
        <a:off x="4105844" y="1263576"/>
        <a:ext cx="867155" cy="867155"/>
      </dsp:txXfrm>
    </dsp:sp>
    <dsp:sp modelId="{7A0F217F-C180-4676-A11C-F8766D4D4BFC}">
      <dsp:nvSpPr>
        <dsp:cNvPr id="0" name=""/>
        <dsp:cNvSpPr/>
      </dsp:nvSpPr>
      <dsp:spPr>
        <a:xfrm rot="6480000">
          <a:off x="4093900" y="2358041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4158126" y="2394156"/>
        <a:ext cx="228964" cy="248335"/>
      </dsp:txXfrm>
    </dsp:sp>
    <dsp:sp modelId="{7463D2C7-6B78-4DEB-929F-032815D2747E}">
      <dsp:nvSpPr>
        <dsp:cNvPr id="0" name=""/>
        <dsp:cNvSpPr/>
      </dsp:nvSpPr>
      <dsp:spPr>
        <a:xfrm>
          <a:off x="3356577" y="2837255"/>
          <a:ext cx="1226343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kern="1200" dirty="0" smtClean="0"/>
            <a:t>Plus d’enfants</a:t>
          </a:r>
          <a:endParaRPr lang="en-US" sz="1600" kern="1200" dirty="0"/>
        </a:p>
      </dsp:txBody>
      <dsp:txXfrm>
        <a:off x="3536171" y="3016849"/>
        <a:ext cx="867155" cy="867155"/>
      </dsp:txXfrm>
    </dsp:sp>
    <dsp:sp modelId="{2D05A529-3DAA-472E-A19F-64291850D284}">
      <dsp:nvSpPr>
        <dsp:cNvPr id="0" name=""/>
        <dsp:cNvSpPr/>
      </dsp:nvSpPr>
      <dsp:spPr>
        <a:xfrm rot="10800000">
          <a:off x="2893711" y="3243481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2991839" y="3326259"/>
        <a:ext cx="228964" cy="248335"/>
      </dsp:txXfrm>
    </dsp:sp>
    <dsp:sp modelId="{D2BAE89B-BD25-4DB3-A917-FA6E1A22392A}">
      <dsp:nvSpPr>
        <dsp:cNvPr id="0" name=""/>
        <dsp:cNvSpPr/>
      </dsp:nvSpPr>
      <dsp:spPr>
        <a:xfrm>
          <a:off x="1513078" y="2837255"/>
          <a:ext cx="1226343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kern="1200" dirty="0" smtClean="0"/>
            <a:t>Plus de bouches à nourrir</a:t>
          </a:r>
          <a:endParaRPr lang="en-US" sz="1600" kern="1200" dirty="0"/>
        </a:p>
      </dsp:txBody>
      <dsp:txXfrm>
        <a:off x="1692672" y="3016849"/>
        <a:ext cx="867155" cy="867155"/>
      </dsp:txXfrm>
    </dsp:sp>
    <dsp:sp modelId="{584B09E8-E379-45A8-80C3-6033A22229AC}">
      <dsp:nvSpPr>
        <dsp:cNvPr id="0" name=""/>
        <dsp:cNvSpPr/>
      </dsp:nvSpPr>
      <dsp:spPr>
        <a:xfrm rot="15120000">
          <a:off x="1680728" y="2375649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1744954" y="2505090"/>
        <a:ext cx="228964" cy="248335"/>
      </dsp:txXfrm>
    </dsp:sp>
    <dsp:sp modelId="{8029B9AC-F951-45C2-BBDC-3CBCEC3B4FB3}">
      <dsp:nvSpPr>
        <dsp:cNvPr id="0" name=""/>
        <dsp:cNvSpPr/>
      </dsp:nvSpPr>
      <dsp:spPr>
        <a:xfrm>
          <a:off x="943405" y="1083982"/>
          <a:ext cx="1226343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kern="1200" dirty="0" smtClean="0"/>
            <a:t>Plus grand besoin de surplus</a:t>
          </a:r>
          <a:endParaRPr lang="en-US" sz="1600" kern="1200" dirty="0"/>
        </a:p>
      </dsp:txBody>
      <dsp:txXfrm>
        <a:off x="1122999" y="1263576"/>
        <a:ext cx="867155" cy="867155"/>
      </dsp:txXfrm>
    </dsp:sp>
    <dsp:sp modelId="{4D7BDFFB-5F45-4208-90B5-A4DFF4202D55}">
      <dsp:nvSpPr>
        <dsp:cNvPr id="0" name=""/>
        <dsp:cNvSpPr/>
      </dsp:nvSpPr>
      <dsp:spPr>
        <a:xfrm rot="19443300">
          <a:off x="2132166" y="953679"/>
          <a:ext cx="328747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141556" y="1065404"/>
        <a:ext cx="230123" cy="248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8781-4405-437B-BD2C-B6F3F66564CE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38CC-6754-4B2C-8544-DABC477B3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8781-4405-437B-BD2C-B6F3F66564CE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38CC-6754-4B2C-8544-DABC477B3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8781-4405-437B-BD2C-B6F3F66564CE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38CC-6754-4B2C-8544-DABC477B3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8781-4405-437B-BD2C-B6F3F66564CE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38CC-6754-4B2C-8544-DABC477B3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8781-4405-437B-BD2C-B6F3F66564CE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38CC-6754-4B2C-8544-DABC477B3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8781-4405-437B-BD2C-B6F3F66564CE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38CC-6754-4B2C-8544-DABC477B3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8781-4405-437B-BD2C-B6F3F66564CE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38CC-6754-4B2C-8544-DABC477B3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8781-4405-437B-BD2C-B6F3F66564CE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38CC-6754-4B2C-8544-DABC477B3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8781-4405-437B-BD2C-B6F3F66564CE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38CC-6754-4B2C-8544-DABC477B3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8781-4405-437B-BD2C-B6F3F66564CE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38CC-6754-4B2C-8544-DABC477B3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8781-4405-437B-BD2C-B6F3F66564CE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D5838CC-6754-4B2C-8544-DABC477B3A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7F8781-4405-437B-BD2C-B6F3F66564CE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5838CC-6754-4B2C-8544-DABC477B3AC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 N</a:t>
            </a:r>
            <a:r>
              <a:rPr lang="fr-CA" dirty="0" smtClean="0"/>
              <a:t>ÉOLITHIQUE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ÂGE DE LA PIERRE POLIE</a:t>
            </a:r>
          </a:p>
          <a:p>
            <a:endParaRPr lang="fr-CA" dirty="0" smtClean="0"/>
          </a:p>
          <a:p>
            <a:r>
              <a:rPr lang="fr-CA" dirty="0" smtClean="0"/>
              <a:t>NOUVEL ÂGE DE PIERRE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Une société basée sur l’agriculture a des problèmes: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46815273"/>
              </p:ext>
            </p:extLst>
          </p:nvPr>
        </p:nvGraphicFramePr>
        <p:xfrm>
          <a:off x="1676400" y="2209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SPÉCIALISATION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Parce qu’on ne passait pas tout le temps à la recherche de la nourriture, les MÉTIERS spécialisés sont apparus</a:t>
            </a:r>
          </a:p>
          <a:p>
            <a:pPr>
              <a:buNone/>
            </a:pPr>
            <a:endParaRPr lang="fr-CA" dirty="0" smtClean="0"/>
          </a:p>
          <a:p>
            <a:r>
              <a:rPr lang="fr-CA" dirty="0" smtClean="0"/>
              <a:t>MÉTIER = emploi, moyen de gagner sa vie</a:t>
            </a:r>
          </a:p>
          <a:p>
            <a:r>
              <a:rPr lang="fr-CA" dirty="0" smtClean="0">
                <a:solidFill>
                  <a:schemeClr val="accent3">
                    <a:lumMod val="50000"/>
                  </a:schemeClr>
                </a:solidFill>
              </a:rPr>
              <a:t>FORGERON (le métal)</a:t>
            </a:r>
          </a:p>
          <a:p>
            <a:r>
              <a:rPr lang="fr-CA" dirty="0" smtClean="0">
                <a:solidFill>
                  <a:schemeClr val="accent3">
                    <a:lumMod val="50000"/>
                  </a:schemeClr>
                </a:solidFill>
              </a:rPr>
              <a:t>MAÇON (la pierre)</a:t>
            </a:r>
          </a:p>
          <a:p>
            <a:r>
              <a:rPr lang="fr-CA" dirty="0" smtClean="0">
                <a:solidFill>
                  <a:schemeClr val="accent3">
                    <a:lumMod val="50000"/>
                  </a:schemeClr>
                </a:solidFill>
              </a:rPr>
              <a:t>BIJOUTIER (les bijoux)</a:t>
            </a:r>
          </a:p>
          <a:p>
            <a:r>
              <a:rPr lang="fr-CA" dirty="0" smtClean="0">
                <a:solidFill>
                  <a:schemeClr val="accent3">
                    <a:lumMod val="50000"/>
                  </a:schemeClr>
                </a:solidFill>
              </a:rPr>
              <a:t>POTIER</a:t>
            </a:r>
          </a:p>
          <a:p>
            <a:r>
              <a:rPr lang="fr-CA" dirty="0" smtClean="0">
                <a:solidFill>
                  <a:schemeClr val="accent3">
                    <a:lumMod val="50000"/>
                  </a:schemeClr>
                </a:solidFill>
              </a:rPr>
              <a:t>TISSERAND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SPÉCIALISATIONS DES FEMMES: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CA" dirty="0" smtClean="0"/>
              <a:t>LE TISSAGE</a:t>
            </a:r>
            <a:endParaRPr lang="en-US" dirty="0"/>
          </a:p>
        </p:txBody>
      </p:sp>
      <p:pic>
        <p:nvPicPr>
          <p:cNvPr id="21506" name="Picture 2" descr="http://indigenousinnovation.files.wordpress.com/2009/10/traditional-loom.jpg?w=460&amp;h=466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7990" b="799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SPÉCIALISATIONS DES FEMMES: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CA" dirty="0" smtClean="0"/>
              <a:t>LA POTERIE</a:t>
            </a:r>
            <a:endParaRPr lang="en-US" dirty="0"/>
          </a:p>
        </p:txBody>
      </p:sp>
      <p:pic>
        <p:nvPicPr>
          <p:cNvPr id="23556" name="Picture 4" descr="http://www.jayneshatzpottery.com/neolithic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7860" b="1786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SPÉCIALISATIONS DES FEMMES: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CA" dirty="0" smtClean="0"/>
              <a:t>LA VANNERIE</a:t>
            </a:r>
            <a:endParaRPr lang="en-US" dirty="0"/>
          </a:p>
        </p:txBody>
      </p:sp>
      <p:pic>
        <p:nvPicPr>
          <p:cNvPr id="34818" name="Picture 2" descr="http://www.vannerie-du-nivern.fr/topic7/bv00001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SPÉCIALISATIONS DES HOMMES: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CA" dirty="0" smtClean="0"/>
              <a:t>LE FORGERON:</a:t>
            </a:r>
          </a:p>
          <a:p>
            <a:endParaRPr lang="fr-CA" dirty="0" smtClean="0"/>
          </a:p>
          <a:p>
            <a:r>
              <a:rPr lang="fr-CA" dirty="0" smtClean="0"/>
              <a:t>Au Début: Or, Cuivre</a:t>
            </a:r>
          </a:p>
          <a:p>
            <a:endParaRPr lang="fr-CA" dirty="0" smtClean="0"/>
          </a:p>
          <a:p>
            <a:r>
              <a:rPr lang="fr-CA" dirty="0" smtClean="0"/>
              <a:t>Plus tard: Bronze, Étain</a:t>
            </a:r>
            <a:endParaRPr lang="en-US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0162" r="10162"/>
          <a:stretch>
            <a:fillRect/>
          </a:stretch>
        </p:blipFill>
        <p:spPr bwMode="auto">
          <a:xfrm rot="11304599">
            <a:off x="3485793" y="1199517"/>
            <a:ext cx="4617720" cy="39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VILLAGES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A" dirty="0" smtClean="0"/>
          </a:p>
          <a:p>
            <a:r>
              <a:rPr lang="fr-CA" dirty="0" smtClean="0"/>
              <a:t>Parce qu’on ne doit pas se déplacer à la recherche de la nourriture, les villages apparaissent</a:t>
            </a:r>
          </a:p>
          <a:p>
            <a:endParaRPr lang="fr-CA" dirty="0" smtClean="0"/>
          </a:p>
          <a:p>
            <a:r>
              <a:rPr lang="fr-CA" dirty="0" smtClean="0"/>
              <a:t>Le regroupement des gens dans les villages veut dire qu’on peut réaliser de GRANDS PROJETS</a:t>
            </a:r>
          </a:p>
          <a:p>
            <a:endParaRPr lang="fr-CA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PREMIERS VILLAGES: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CA" dirty="0" smtClean="0"/>
              <a:t>DES CITÉS LACUSTRES, CONSTRUITES SUR L’EAU POUR LA PROTECTION</a:t>
            </a:r>
            <a:endParaRPr lang="en-US" dirty="0"/>
          </a:p>
        </p:txBody>
      </p:sp>
      <p:pic>
        <p:nvPicPr>
          <p:cNvPr id="26626" name="Picture 2" descr="UUhlding2007_0424AD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0877" r="1087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PREMIERS VILLAGES: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CA" dirty="0" smtClean="0"/>
              <a:t>CONSTRUITS AVEC UN MUR AUTOUR POUR LA PROTECTION</a:t>
            </a:r>
          </a:p>
          <a:p>
            <a:endParaRPr lang="fr-CA" dirty="0" smtClean="0"/>
          </a:p>
          <a:p>
            <a:r>
              <a:rPr lang="fr-CA" dirty="0" smtClean="0"/>
              <a:t>PLUS ANCIENNE VILLE:  JERICHO</a:t>
            </a:r>
            <a:endParaRPr lang="en-US" dirty="0"/>
          </a:p>
        </p:txBody>
      </p:sp>
      <p:pic>
        <p:nvPicPr>
          <p:cNvPr id="27650" name="Picture 2" descr="Effondrement_des_murs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476" b="1847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PREMIERS VILLAGES: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CA" dirty="0" smtClean="0"/>
              <a:t>CONSTRUITS AVEC UN MUR AUTOUR POUR LA PROTECTION</a:t>
            </a:r>
            <a:endParaRPr lang="en-US" dirty="0"/>
          </a:p>
        </p:txBody>
      </p:sp>
      <p:pic>
        <p:nvPicPr>
          <p:cNvPr id="28674" name="Picture 2" descr="bam2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795" r="1279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ÂGE DE LA PIERRE POLIE</a:t>
            </a:r>
            <a:endParaRPr lang="en-US" dirty="0"/>
          </a:p>
        </p:txBody>
      </p:sp>
      <p:pic>
        <p:nvPicPr>
          <p:cNvPr id="30724" name="Picture 4" descr="http://ts2.mm.bing.net/images/thumbnail.aspx?q=410902868713&amp;id=ef5e17c1aaae47858d38f765a2728a1d&amp;url=http%3a%2f%2fwww.s-g-n.eg2.fr%2fDocuments%2520site%2520SGN%2fMathieu%2520hache%2520pol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399" y="3048000"/>
            <a:ext cx="5513291" cy="3124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2286000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 smtClean="0"/>
              <a:t>Commence vers 8000 av JC jusqu’à 3500 av JC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On peut réaliser de GRANDS PROJETS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CA" dirty="0" smtClean="0"/>
              <a:t>COMME STONEHENGE</a:t>
            </a:r>
          </a:p>
          <a:p>
            <a:endParaRPr lang="en-US" dirty="0"/>
          </a:p>
        </p:txBody>
      </p:sp>
      <p:pic>
        <p:nvPicPr>
          <p:cNvPr id="24578" name="Picture 2" descr="Stonehenge_350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8369" r="1836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On peut réaliser de GRANDS PROJETS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CA" dirty="0" smtClean="0"/>
              <a:t>COMME LA CONSTRUCTION DE PYRAMIDES</a:t>
            </a:r>
            <a:endParaRPr lang="en-US" dirty="0"/>
          </a:p>
        </p:txBody>
      </p:sp>
      <p:pic>
        <p:nvPicPr>
          <p:cNvPr id="25604" name="Picture 4" descr="http://ts4.explicit.bing.net/images/thumbnail.aspx?q=524808105283&amp;id=410d7d35ee981208254389f65c5770f3&amp;url=http%3a%2f%2fwww.raksanna.com%2fwp-content%2fuploads%2f2010%2f06%2fegypt_great_pyramid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846" b="284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TROC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Il y a maintenant un SURPLUS de nourriture.</a:t>
            </a:r>
          </a:p>
          <a:p>
            <a:r>
              <a:rPr lang="fr-CA" dirty="0" smtClean="0"/>
              <a:t>Alors on voyage loin pour échanger nos surplus pour ce qu’on manque.</a:t>
            </a:r>
          </a:p>
          <a:p>
            <a:r>
              <a:rPr lang="fr-CA" dirty="0" smtClean="0"/>
              <a:t>C’est le début du TROC</a:t>
            </a:r>
          </a:p>
          <a:p>
            <a:endParaRPr lang="fr-CA" dirty="0" smtClean="0"/>
          </a:p>
          <a:p>
            <a:r>
              <a:rPr lang="fr-CA" dirty="0" smtClean="0"/>
              <a:t>TROC = échange sans argent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INVENTIONS: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8077200" cy="659352"/>
          </a:xfrm>
        </p:spPr>
        <p:txBody>
          <a:bodyPr/>
          <a:lstStyle/>
          <a:p>
            <a:r>
              <a:rPr lang="fr-CA" dirty="0" smtClean="0"/>
              <a:t>Pour faire ces voyages d’échange on a inventé: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fr-CA" dirty="0" smtClean="0"/>
              <a:t>LA ROUE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CA" dirty="0" smtClean="0"/>
              <a:t>LA VOILE</a:t>
            </a:r>
            <a:endParaRPr lang="en-US" dirty="0"/>
          </a:p>
        </p:txBody>
      </p:sp>
      <p:pic>
        <p:nvPicPr>
          <p:cNvPr id="4097" name="Picture 1" descr="pirogue-egypte-g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840715"/>
            <a:ext cx="3048000" cy="401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http://ts4.explicit.bing.net/images/thumbnail.aspx?q=425630180203&amp;id=8b0168b573337ef7c7be6be17e49ba95&amp;url=http%3a%2f%2fwww.jerusalemperspective.com%2frotatingphotos%2fStone_moving_wheel_reconstru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124200"/>
            <a:ext cx="35560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POPULATION AGRANDIT: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3500 av. J-C il y avait 10 millions d’habitants sur la Terre</a:t>
            </a:r>
          </a:p>
          <a:p>
            <a:endParaRPr lang="fr-CA" dirty="0" smtClean="0"/>
          </a:p>
          <a:p>
            <a:r>
              <a:rPr lang="fr-CA" dirty="0" smtClean="0"/>
              <a:t>Il y avait une division des tâches (hommes font l’élevage des animaux, femmes font les activités agricoles et prenaient soin des enfants)</a:t>
            </a:r>
          </a:p>
          <a:p>
            <a:endParaRPr lang="fr-CA" dirty="0" smtClean="0"/>
          </a:p>
          <a:p>
            <a:r>
              <a:rPr lang="fr-CA" dirty="0" smtClean="0"/>
              <a:t>Il y avait division des tâches mais pas inégalité – tous les deux avaient une tâche importante à la survie du village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CULTE DE LA DIVINITÉ FÉMININE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 descr="180px-Ankara_Muzeum_B19-36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0193" b="20193"/>
          <a:stretch>
            <a:fillRect/>
          </a:stretch>
        </p:blipFill>
        <p:spPr bwMode="auto">
          <a:xfrm rot="420000">
            <a:off x="3485382" y="1206244"/>
            <a:ext cx="4617720" cy="392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PREMIÈRES CIVILISATIONS: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Au bord des fleuves:</a:t>
            </a:r>
          </a:p>
          <a:p>
            <a:endParaRPr lang="fr-CA" dirty="0" smtClean="0"/>
          </a:p>
          <a:p>
            <a:r>
              <a:rPr lang="fr-CA" dirty="0" smtClean="0"/>
              <a:t>10 000 av JC – Mésopotamie (Euphrate et Tigre)</a:t>
            </a:r>
          </a:p>
          <a:p>
            <a:r>
              <a:rPr lang="fr-CA" dirty="0" smtClean="0"/>
              <a:t>5000 av JC – Égypte (Nil)</a:t>
            </a:r>
          </a:p>
          <a:p>
            <a:r>
              <a:rPr lang="fr-CA" dirty="0" smtClean="0"/>
              <a:t>5000 av JC – Chine (</a:t>
            </a:r>
            <a:r>
              <a:rPr lang="fr-CA" dirty="0" err="1" smtClean="0"/>
              <a:t>Huang-Ho</a:t>
            </a:r>
            <a:r>
              <a:rPr lang="fr-CA" dirty="0" smtClean="0"/>
              <a:t> ou fleuve Jaune)</a:t>
            </a:r>
          </a:p>
          <a:p>
            <a:r>
              <a:rPr lang="fr-CA" dirty="0" smtClean="0"/>
              <a:t>3500 av JC – Inde (Indus)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Réchauffement de la planète après la glaciation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389120"/>
          </a:xfrm>
        </p:spPr>
        <p:txBody>
          <a:bodyPr/>
          <a:lstStyle/>
          <a:p>
            <a:r>
              <a:rPr lang="fr-CA" dirty="0" smtClean="0"/>
              <a:t>Gros gibier disparaît – remplacé par petit gibier, poissons, coquillages</a:t>
            </a:r>
          </a:p>
          <a:p>
            <a:endParaRPr lang="fr-CA" dirty="0" smtClean="0"/>
          </a:p>
          <a:p>
            <a:r>
              <a:rPr lang="fr-CA" dirty="0" smtClean="0"/>
              <a:t>Végétation plus riche et diversifiée</a:t>
            </a:r>
          </a:p>
          <a:p>
            <a:endParaRPr lang="fr-CA" dirty="0" smtClean="0"/>
          </a:p>
          <a:p>
            <a:r>
              <a:rPr lang="fr-CA" dirty="0" smtClean="0"/>
              <a:t>Peut abandonner la mode de vie nomade à cause de cette nourriture abondante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RÉVOLUTION NÉOLITHIQUE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La découverte par hasard de l’</a:t>
            </a:r>
            <a:r>
              <a:rPr lang="fr-CA" u="sng" dirty="0" smtClean="0"/>
              <a:t>agriculture</a:t>
            </a:r>
            <a:r>
              <a:rPr lang="fr-CA" dirty="0" smtClean="0"/>
              <a:t> (probablement par les femmes)</a:t>
            </a:r>
          </a:p>
          <a:p>
            <a:endParaRPr lang="fr-CA" dirty="0" smtClean="0"/>
          </a:p>
          <a:p>
            <a:r>
              <a:rPr lang="fr-CA" dirty="0" smtClean="0"/>
              <a:t>La </a:t>
            </a:r>
            <a:r>
              <a:rPr lang="fr-CA" u="sng" dirty="0" smtClean="0"/>
              <a:t>domestication des animaux </a:t>
            </a:r>
            <a:r>
              <a:rPr lang="fr-CA" dirty="0" smtClean="0"/>
              <a:t>(probablement découvert par les hommes)</a:t>
            </a:r>
          </a:p>
          <a:p>
            <a:endParaRPr lang="fr-CA" dirty="0" smtClean="0"/>
          </a:p>
          <a:p>
            <a:r>
              <a:rPr lang="fr-CA" dirty="0" smtClean="0"/>
              <a:t>ENTRAINE LA </a:t>
            </a:r>
            <a:r>
              <a:rPr lang="fr-CA" u="sng" dirty="0" smtClean="0"/>
              <a:t>SÉDENTARITÉ</a:t>
            </a:r>
            <a:r>
              <a:rPr lang="fr-CA" dirty="0" smtClean="0"/>
              <a:t> (il n’est plus nécessaire de déménager à la recherche de la n0urriture)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RÉVOLUTION NÉOLITHIQUE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CA" dirty="0" smtClean="0"/>
              <a:t>LA DÉCOUVERTE PAR HASARD DE L’AGRICULTURE</a:t>
            </a:r>
          </a:p>
          <a:p>
            <a:r>
              <a:rPr lang="fr-CA" dirty="0" smtClean="0"/>
              <a:t>(PROBABLEMENT PAR LES FEMMES)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2" name="Picture 4" descr="http://cpreecenvis.nic.in/04_01_Sacred%20trees/tree_rice1_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0837" r="1083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RÉVOLUTION NÉOLITHIQUE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LA DÉCOUVERTE PAR HASARD DE LA DOMESTICATION DES ANIMAUX </a:t>
            </a:r>
          </a:p>
          <a:p>
            <a:r>
              <a:rPr lang="fr-CA" dirty="0" smtClean="0"/>
              <a:t>(PROBLEMENT PAR LES HOMMES)</a:t>
            </a:r>
            <a:endParaRPr lang="en-US" dirty="0" smtClean="0"/>
          </a:p>
        </p:txBody>
      </p:sp>
      <p:pic>
        <p:nvPicPr>
          <p:cNvPr id="1026" name="Picture 2" descr="abri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OUTILS AGRICOLES: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fr-CA" sz="1400" b="1" dirty="0" smtClean="0"/>
              <a:t>LA HOUE </a:t>
            </a:r>
            <a:r>
              <a:rPr lang="fr-CA" dirty="0" smtClean="0"/>
              <a:t>(POUR BRISER LA TERRE ET DÉRACINER LES PLANTES)</a:t>
            </a:r>
          </a:p>
          <a:p>
            <a:endParaRPr lang="fr-CA" dirty="0" smtClean="0"/>
          </a:p>
          <a:p>
            <a:r>
              <a:rPr lang="fr-CA" sz="1400" b="1" dirty="0" smtClean="0"/>
              <a:t>LA FAUCILLE </a:t>
            </a:r>
            <a:r>
              <a:rPr lang="fr-CA" dirty="0" smtClean="0"/>
              <a:t>(POUR COUPER LES GRAINES)</a:t>
            </a:r>
          </a:p>
          <a:p>
            <a:endParaRPr lang="fr-CA" dirty="0" smtClean="0"/>
          </a:p>
          <a:p>
            <a:r>
              <a:rPr lang="fr-CA" sz="1400" b="1" dirty="0" smtClean="0"/>
              <a:t>LE PILON ET MORTIER </a:t>
            </a:r>
            <a:r>
              <a:rPr lang="fr-CA" dirty="0" smtClean="0"/>
              <a:t>OU MEULLIÈRE (POUR ÉCRASER LES GRAINES)</a:t>
            </a:r>
          </a:p>
          <a:p>
            <a:endParaRPr lang="en-US" dirty="0"/>
          </a:p>
        </p:txBody>
      </p:sp>
      <p:pic>
        <p:nvPicPr>
          <p:cNvPr id="31746" name="Picture 2" descr="outilsneo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5031" b="503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Qui aura plus de nourriture disponible?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Paléolithique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fr-CA" dirty="0" smtClean="0"/>
              <a:t>Néolithique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fr-CA" dirty="0" smtClean="0"/>
              <a:t>La </a:t>
            </a:r>
            <a:r>
              <a:rPr lang="fr-CA" dirty="0" smtClean="0"/>
              <a:t>Chasse</a:t>
            </a:r>
          </a:p>
          <a:p>
            <a:r>
              <a:rPr lang="fr-CA" dirty="0" smtClean="0"/>
              <a:t>La Pêche</a:t>
            </a:r>
            <a:endParaRPr lang="fr-CA" dirty="0" smtClean="0"/>
          </a:p>
          <a:p>
            <a:r>
              <a:rPr lang="fr-CA" dirty="0" smtClean="0"/>
              <a:t>La cueillette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4114800"/>
          </a:xfrm>
        </p:spPr>
        <p:txBody>
          <a:bodyPr>
            <a:normAutofit fontScale="92500" lnSpcReduction="20000"/>
          </a:bodyPr>
          <a:lstStyle/>
          <a:p>
            <a:r>
              <a:rPr lang="fr-CA" dirty="0" smtClean="0"/>
              <a:t>Les </a:t>
            </a:r>
            <a:r>
              <a:rPr lang="fr-CA" u="sng" dirty="0" smtClean="0"/>
              <a:t>animaux domestiqués</a:t>
            </a:r>
          </a:p>
          <a:p>
            <a:pPr>
              <a:buNone/>
            </a:pPr>
            <a:r>
              <a:rPr lang="fr-CA" dirty="0" smtClean="0"/>
              <a:t>Bovin – viande, cuir, lait, travail</a:t>
            </a:r>
          </a:p>
          <a:p>
            <a:pPr>
              <a:buNone/>
            </a:pPr>
            <a:r>
              <a:rPr lang="fr-CA" dirty="0" smtClean="0"/>
              <a:t>Porc -viande</a:t>
            </a:r>
          </a:p>
          <a:p>
            <a:pPr>
              <a:buNone/>
            </a:pPr>
            <a:r>
              <a:rPr lang="fr-CA" dirty="0" smtClean="0"/>
              <a:t>Mouton &amp; Chèvre – viande, cuir, lait (beurre, fromage), laine</a:t>
            </a:r>
          </a:p>
          <a:p>
            <a:pPr>
              <a:buNone/>
            </a:pPr>
            <a:endParaRPr lang="fr-CA" dirty="0" smtClean="0"/>
          </a:p>
          <a:p>
            <a:r>
              <a:rPr lang="fr-CA" dirty="0" smtClean="0"/>
              <a:t>Les </a:t>
            </a:r>
            <a:r>
              <a:rPr lang="fr-CA" u="sng" dirty="0" smtClean="0"/>
              <a:t>graines</a:t>
            </a:r>
            <a:r>
              <a:rPr lang="fr-CA" dirty="0" smtClean="0"/>
              <a:t>:</a:t>
            </a:r>
          </a:p>
          <a:p>
            <a:pPr>
              <a:buNone/>
            </a:pPr>
            <a:r>
              <a:rPr lang="fr-CA" dirty="0" smtClean="0"/>
              <a:t>Lin – tissu, huile</a:t>
            </a:r>
          </a:p>
          <a:p>
            <a:pPr>
              <a:buNone/>
            </a:pPr>
            <a:r>
              <a:rPr lang="fr-CA" dirty="0" smtClean="0"/>
              <a:t>Riz</a:t>
            </a:r>
          </a:p>
          <a:p>
            <a:pPr>
              <a:buNone/>
            </a:pPr>
            <a:r>
              <a:rPr lang="fr-CA" dirty="0" smtClean="0"/>
              <a:t>Blé – farine/pain</a:t>
            </a:r>
          </a:p>
          <a:p>
            <a:pPr>
              <a:buNone/>
            </a:pPr>
            <a:r>
              <a:rPr lang="fr-CA" dirty="0" smtClean="0"/>
              <a:t>Orge – bière</a:t>
            </a:r>
          </a:p>
          <a:p>
            <a:pPr>
              <a:buNone/>
            </a:pPr>
            <a:r>
              <a:rPr lang="fr-CA" dirty="0" smtClean="0"/>
              <a:t>Chanvre – corde, huile, tissu</a:t>
            </a:r>
          </a:p>
          <a:p>
            <a:pPr>
              <a:buNone/>
            </a:pPr>
            <a:r>
              <a:rPr lang="fr-CA" dirty="0" smtClean="0"/>
              <a:t>Coton - tissu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CROISSANT FERTILE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fr-CA" dirty="0" smtClean="0"/>
              <a:t>RÉGION Où ON COMMENCE L’AGRICULTURE ET L’ÉLÉVAGE DES ANIMAUX</a:t>
            </a:r>
          </a:p>
          <a:p>
            <a:endParaRPr lang="fr-CA" dirty="0" smtClean="0"/>
          </a:p>
          <a:p>
            <a:pPr>
              <a:buFontTx/>
              <a:buChar char="-"/>
            </a:pPr>
            <a:r>
              <a:rPr lang="fr-CA" dirty="0" smtClean="0"/>
              <a:t>Chaud</a:t>
            </a:r>
          </a:p>
          <a:p>
            <a:pPr>
              <a:buFontTx/>
              <a:buChar char="-"/>
            </a:pPr>
            <a:r>
              <a:rPr lang="fr-CA" dirty="0" smtClean="0"/>
              <a:t>- Près des rivières</a:t>
            </a:r>
          </a:p>
          <a:p>
            <a:pPr>
              <a:buFontTx/>
              <a:buChar char="-"/>
            </a:pPr>
            <a:endParaRPr lang="fr-CA" dirty="0" smtClean="0"/>
          </a:p>
          <a:p>
            <a:pPr>
              <a:buFontTx/>
              <a:buChar char="-"/>
            </a:pPr>
            <a:r>
              <a:rPr lang="fr-CA" dirty="0" smtClean="0"/>
              <a:t>PREMIÈRES CIVILISATIONS</a:t>
            </a:r>
            <a:endParaRPr lang="en-US" dirty="0"/>
          </a:p>
        </p:txBody>
      </p:sp>
      <p:pic>
        <p:nvPicPr>
          <p:cNvPr id="1026" name="Picture 2" descr="http://www.maxicours.com/img/2/6/8/6/268634.g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7442" b="744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117</TotalTime>
  <Words>628</Words>
  <Application>Microsoft Office PowerPoint</Application>
  <PresentationFormat>On-screen Show (4:3)</PresentationFormat>
  <Paragraphs>123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Calibri</vt:lpstr>
      <vt:lpstr>Constantia</vt:lpstr>
      <vt:lpstr>Wingdings 2</vt:lpstr>
      <vt:lpstr>Flow</vt:lpstr>
      <vt:lpstr>LE NÉOLITHIQUE</vt:lpstr>
      <vt:lpstr>ÂGE DE LA PIERRE POLIE</vt:lpstr>
      <vt:lpstr>Réchauffement de la planète après la glaciation</vt:lpstr>
      <vt:lpstr>LA RÉVOLUTION NÉOLITHIQUE</vt:lpstr>
      <vt:lpstr>LA RÉVOLUTION NÉOLITHIQUE</vt:lpstr>
      <vt:lpstr>LA RÉVOLUTION NÉOLITHIQUE</vt:lpstr>
      <vt:lpstr>OUTILS AGRICOLES:</vt:lpstr>
      <vt:lpstr>Qui aura plus de nourriture disponible?</vt:lpstr>
      <vt:lpstr>LE CROISSANT FERTILE</vt:lpstr>
      <vt:lpstr>Une société basée sur l’agriculture a des problèmes:</vt:lpstr>
      <vt:lpstr>SPÉCIALISATION</vt:lpstr>
      <vt:lpstr>SPÉCIALISATIONS DES FEMMES:</vt:lpstr>
      <vt:lpstr>SPÉCIALISATIONS DES FEMMES: </vt:lpstr>
      <vt:lpstr>SPÉCIALISATIONS DES FEMMES:</vt:lpstr>
      <vt:lpstr>SPÉCIALISATIONS DES HOMMES:</vt:lpstr>
      <vt:lpstr>VILLAGES </vt:lpstr>
      <vt:lpstr>PREMIERS VILLAGES:</vt:lpstr>
      <vt:lpstr>PREMIERS VILLAGES:</vt:lpstr>
      <vt:lpstr>PREMIERS VILLAGES:</vt:lpstr>
      <vt:lpstr>On peut réaliser de GRANDS PROJETS</vt:lpstr>
      <vt:lpstr>On peut réaliser de GRANDS PROJETS</vt:lpstr>
      <vt:lpstr>TROC</vt:lpstr>
      <vt:lpstr>INVENTIONS:</vt:lpstr>
      <vt:lpstr>POPULATION AGRANDIT:</vt:lpstr>
      <vt:lpstr>LA CULTE DE LA DIVINITÉ FÉMININE</vt:lpstr>
      <vt:lpstr>PREMIÈRES CIVILISATIONS:</vt:lpstr>
    </vt:vector>
  </TitlesOfParts>
  <Company>NBED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NÉOLITHIQUE</dc:title>
  <dc:creator>DT06</dc:creator>
  <cp:lastModifiedBy>Betts, Shauna (ASD-S)</cp:lastModifiedBy>
  <cp:revision>15</cp:revision>
  <dcterms:created xsi:type="dcterms:W3CDTF">2009-10-02T18:07:59Z</dcterms:created>
  <dcterms:modified xsi:type="dcterms:W3CDTF">2014-03-10T17:18:33Z</dcterms:modified>
</cp:coreProperties>
</file>